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62" r:id="rId10"/>
    <p:sldId id="275" r:id="rId11"/>
    <p:sldId id="268" r:id="rId12"/>
    <p:sldId id="269" r:id="rId13"/>
    <p:sldId id="270" r:id="rId14"/>
    <p:sldId id="271" r:id="rId15"/>
    <p:sldId id="2141411157" r:id="rId16"/>
    <p:sldId id="2141411159" r:id="rId17"/>
    <p:sldId id="2141411155" r:id="rId18"/>
    <p:sldId id="2141411160" r:id="rId19"/>
    <p:sldId id="2141411161" r:id="rId20"/>
    <p:sldId id="264" r:id="rId21"/>
    <p:sldId id="272" r:id="rId22"/>
    <p:sldId id="265" r:id="rId23"/>
    <p:sldId id="266" r:id="rId24"/>
    <p:sldId id="273" r:id="rId25"/>
  </p:sldIdLst>
  <p:sldSz cx="12192000" cy="6858000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43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8T00:24:23.42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8T00:24:54.56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8T00:26:35.7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8T00:26:41.5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7119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927" y="0"/>
            <a:ext cx="2946182" cy="497119"/>
          </a:xfrm>
          <a:prstGeom prst="rect">
            <a:avLst/>
          </a:prstGeom>
        </p:spPr>
        <p:txBody>
          <a:bodyPr vert="horz" lIns="90452" tIns="45226" rIns="90452" bIns="45226" rtlCol="0"/>
          <a:lstStyle>
            <a:lvl1pPr algn="r">
              <a:defRPr sz="1200"/>
            </a:lvl1pPr>
          </a:lstStyle>
          <a:p>
            <a:fld id="{EACAAA87-FCE2-4EFC-B633-4982A1C8F1F1}" type="datetimeFigureOut">
              <a:rPr lang="es-ES" smtClean="0"/>
              <a:t>08/03/2023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52" tIns="45226" rIns="90452" bIns="45226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693"/>
            <a:ext cx="5438140" cy="3909307"/>
          </a:xfrm>
          <a:prstGeom prst="rect">
            <a:avLst/>
          </a:prstGeom>
        </p:spPr>
        <p:txBody>
          <a:bodyPr vert="horz" lIns="90452" tIns="45226" rIns="90452" bIns="45226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1106"/>
            <a:ext cx="2946182" cy="497119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927" y="9431106"/>
            <a:ext cx="2946182" cy="497119"/>
          </a:xfrm>
          <a:prstGeom prst="rect">
            <a:avLst/>
          </a:prstGeom>
        </p:spPr>
        <p:txBody>
          <a:bodyPr vert="horz" lIns="90452" tIns="45226" rIns="90452" bIns="45226" rtlCol="0" anchor="b"/>
          <a:lstStyle>
            <a:lvl1pPr algn="r">
              <a:defRPr sz="1200"/>
            </a:lvl1pPr>
          </a:lstStyle>
          <a:p>
            <a:fld id="{484C5467-02EE-42F2-807D-0DAB70245F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1791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5467-02EE-42F2-807D-0DAB70245FC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3585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05317-B6EC-91E3-58DB-0AD08351D1C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7D9D4E-A0CA-CA5E-DA1E-66D2F0B716A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CBD353-2A0B-81BA-7B06-BA92B8EE46A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414B32-0D93-44B4-B0C6-8BE33DD372FB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5D8F21-4F07-2FF0-CC76-EB4D838BB7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C57FCC-4D08-0A24-F813-8AC4832EA1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216B3E-C76C-4252-B430-1605B0787E2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7220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75C14-0D1C-8E47-7675-3CC3BEC2B2C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CA2F04-8ABF-E7A7-98B1-402962AD606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54DED0-53B5-51D3-0EDF-E5EEA4799B9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BA7C92-0283-45D0-9850-B73FEFE43738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16877D-129F-ACA6-33DE-1579136EB3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05BCCC-D936-4AC7-E0A9-352DA26874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7477B4-5E6E-4AEC-876A-FE0F2E22D94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59031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E1B66B-B92E-AAE4-EB19-44C6E237BE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A29836-3C56-16DC-0E38-D3004B015D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FCCAA1-E6A0-EB18-01AD-96945DF516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4B88DF-D9E4-47DF-AEEA-2756C2325633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2ED41E-7183-15C9-7250-CA8B3C91560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4BC538-D5B0-288E-AC32-0B66673491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6AEB25-5DF9-4C1F-A18C-D03AAB15A0F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75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E8160-FC55-9F8F-A473-F8A8F8F504B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C7443-7B04-25C7-5827-5A3F42939E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13B749-9824-B576-8153-1E7CD9C4FBA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6AE8C-39D9-0118-3F48-A936C064C7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E4EF59-BD47-4895-8023-C0D1AEAC4918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D4CDD6-67E9-E6F5-889B-B17B6EB197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86A001-7C52-309E-C6F7-CC03795D53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800525-056C-445B-9E92-501325F0673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457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42F22-4473-4D4D-DD8D-238430F8B6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D6C407-8C61-F5B7-A2E4-9D7129FCBB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8B41AD-6CC7-3DF5-CE87-A76ECBD3419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BE569E1-5AD2-D35D-294D-997DD64B5A0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2B3D4B5-E36F-1290-C44E-87D8B7E9E6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69F8B3-638D-D461-A29A-F3765A2A5E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3BC696-005A-4646-B976-EA13CA9B2C79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0FC277-640A-5229-AE05-06A6DC500FC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2093626-D283-2BBF-DAF3-5B26E62495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2C2C57-3FB8-40A6-A98D-DDDA8023A51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64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A3B51-1EAE-A6A7-209C-1A81BE6F0E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97BAF8B-C853-C872-7BF3-E9120A268DC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0C936C-0B3C-43E4-97B3-53C1A20460A2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DDED0B-6D36-0BA0-4B35-81744D780D0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20EC5A-70E6-3E44-9DC4-D5CE753360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2C9FE8-DB32-4BF4-B26B-138884CE6F0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11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4D56E4B-3FF1-8888-5F1C-4A2951232C0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0B8F4B-BE30-4447-A606-F1977EF7782A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117A1A7-FC45-57C5-D5FD-C882DECFC93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283BB9-B934-BA5E-C967-5FE49EBF9B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7CEEDF-6BFA-4568-BDA4-B04DA82C104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94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CB0213-52CC-2AFC-E3F8-681BFFA086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8EA7B5-E252-CDEF-F30F-62D409820B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B3C82D9-8D26-6F40-4641-C0A53E7D32D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5DB285-9945-6B81-A6A4-8B9D75BEB4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8A8F05-791F-475D-86B4-EE524796F242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05C9C2-098C-2C59-C280-5223E7A368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EDC74D-5B81-AC1F-6D7C-D1C401A17A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BA0EAF-7163-43FA-9FF6-976854B51E2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65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CF13D-8F58-0A01-699A-CBC5BB24ED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2493EAF-B6A1-C0B4-396B-FAC3A8F7DCC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9BEF9E-4A56-73C1-4B14-10D22BED579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A0BEFB-80A1-53EF-89F1-72D29D3710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0D520F-7D7C-4931-9C72-EE8FF9F56270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831F48-CEE2-4263-1AA5-D69DF107C9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6A765A-FE65-853E-4465-1986B1CF9B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F534EA5-570F-4A52-BF5E-7EA1686D88F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259E2-AF74-DD06-FCE8-909E92A00DE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E70D52-C940-2468-85BA-2B13913FAE8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CAF6FF-F921-383C-CBF0-7362C459C82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84903A-FF81-4225-B97D-9A1288F6D192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C9D153-6A1F-4818-9D85-DEEB0BAAE6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2DE95F-F752-8E1E-0A7B-661A2F7F8F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9CF123-1639-46F6-B73F-1464FEAC8F9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62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25127D-D051-9A27-2633-2D13D8058EC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B01CD0-F0D9-FDCB-3B76-46BC5DE1158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878F45-D332-C636-C5F3-AA7C34CCCD4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62CE56-B32F-4ED9-8C56-4680787E0B54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F7ADF4-2C22-F11E-2BFA-FD098A34FC5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90690A-1B3D-8BE4-2C5D-7195899454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7B2A2A-334C-4949-BFC6-08F53800790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41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D7448B-61DA-90DC-6746-8EFA133970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4F78F7-6080-9137-6E19-286B6152D3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B9E848-D00B-D9F4-6D47-1D495056A52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9FBFAB6-F356-4204-82B2-34AFE53CE068}" type="datetime1">
              <a:rPr lang="es-ES"/>
              <a:pPr lvl="0"/>
              <a:t>08/03/2023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EFEB85-1649-8369-3DB2-DD93EC5A966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A47CF4-9906-82FE-F320-C4D023D90B1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B75ACB3B-9650-4CF2-80FD-747C62ADB0C0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E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customXml" Target="../ink/ink4.xm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customXml" Target="../ink/ink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customXml" Target="../ink/ink2.xml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customXml" Target="../ink/ink1.xml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22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958EDF2-5CED-5888-5105-AFFA5DB9288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71489" y="932070"/>
            <a:ext cx="10390591" cy="53976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ES" b="1" dirty="0">
                <a:solidFill>
                  <a:srgbClr val="FF0000"/>
                </a:solidFill>
              </a:rPr>
              <a:t>LOS CRITERIOS DE CALIDAD EN LA COMPRA PÚBLICA PARA UNA GESTIÓN SOCIALMENTE RESPONSABLE.</a:t>
            </a:r>
          </a:p>
          <a:p>
            <a:pPr marL="0" indent="0">
              <a:buNone/>
            </a:pPr>
            <a:endParaRPr lang="es-ES" b="1" dirty="0">
              <a:solidFill>
                <a:srgbClr val="0070C0"/>
              </a:solidFill>
            </a:endParaRPr>
          </a:p>
          <a:p>
            <a:pPr marL="1371600" lvl="3" indent="0" algn="ctr">
              <a:buNone/>
            </a:pPr>
            <a:r>
              <a:rPr lang="es-ES" sz="3200" b="1" dirty="0">
                <a:solidFill>
                  <a:srgbClr val="0070C0"/>
                </a:solidFill>
              </a:rPr>
              <a:t>José Antonio Ruiz Sainz-Aja.</a:t>
            </a:r>
          </a:p>
          <a:p>
            <a:pPr marL="1371600" lvl="3" indent="0" algn="ctr">
              <a:buNone/>
            </a:pPr>
            <a:r>
              <a:rPr lang="es-ES" sz="3200" dirty="0">
                <a:solidFill>
                  <a:srgbClr val="0070C0"/>
                </a:solidFill>
              </a:rPr>
              <a:t>Subdirector económico de contratación y logística. </a:t>
            </a:r>
          </a:p>
          <a:p>
            <a:pPr marL="1371600" lvl="3" indent="0" algn="ctr">
              <a:buNone/>
            </a:pPr>
            <a:r>
              <a:rPr lang="es-ES" sz="3200" dirty="0">
                <a:solidFill>
                  <a:srgbClr val="0070C0"/>
                </a:solidFill>
              </a:rPr>
              <a:t>Hospital Universitario Marqués de Valdecilla.</a:t>
            </a:r>
          </a:p>
          <a:p>
            <a:pPr marL="1371600" lvl="3" indent="0" algn="ctr">
              <a:buNone/>
            </a:pPr>
            <a:endParaRPr lang="es-ES" sz="3200" dirty="0">
              <a:solidFill>
                <a:srgbClr val="0070C0"/>
              </a:solidFill>
            </a:endParaRPr>
          </a:p>
          <a:p>
            <a:pPr marL="1371600" lvl="3" indent="0" algn="just">
              <a:buNone/>
            </a:pPr>
            <a:endParaRPr lang="es-ES" sz="1600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sz="18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Hospital Universitario Marqués de Valdecilla | Santander | Facebook">
            <a:extLst>
              <a:ext uri="{FF2B5EF4-FFF2-40B4-BE49-F238E27FC236}">
                <a16:creationId xmlns:a16="http://schemas.microsoft.com/office/drawing/2014/main" id="{B9236F42-C14A-0B38-83BB-14DF74CBB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112" y="4357982"/>
            <a:ext cx="2701607" cy="179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1FFC5766-82D8-3273-5957-355C8CF1A67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27649" y="1338471"/>
            <a:ext cx="10426144" cy="5208102"/>
          </a:xfrm>
        </p:spPr>
        <p:txBody>
          <a:bodyPr>
            <a:normAutofit lnSpcReduction="10000"/>
          </a:bodyPr>
          <a:lstStyle/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Herramienta para el desarrollo de las políticas públicas.</a:t>
            </a:r>
          </a:p>
          <a:p>
            <a:pPr marL="457200" lvl="1" indent="0" algn="just">
              <a:buNone/>
            </a:pPr>
            <a:endParaRPr lang="es-ES" sz="2800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sz="1800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1800" b="1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contratación pública </a:t>
            </a:r>
            <a:r>
              <a:rPr lang="es-ES" sz="1800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desempeña un papel clave en la Estrategia Europa 2020, establecida en la Comunicación de la Comisión de 3 de marzo de 2010 titulada «Europa 2020, una estrategia para un crecimiento inteligente, sostenible e integrador» («Estrategia Europa 2020»), como uno de los </a:t>
            </a:r>
            <a:r>
              <a:rPr lang="es-ES" sz="1800" b="1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instrumentos basados en el mercado que deben utilizarse para conseguir un crecimiento inteligente, sostenible e integrador</a:t>
            </a:r>
            <a:r>
              <a:rPr lang="es-ES" sz="1800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, garantizando al mismo tiempo un uso más eficiente de los fondos públicos.</a:t>
            </a:r>
          </a:p>
          <a:p>
            <a:pPr marL="1371600" lvl="3" indent="0" algn="just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1371600" lvl="3" indent="0" algn="just">
              <a:buNone/>
            </a:pPr>
            <a:r>
              <a:rPr lang="es-ES" sz="1700" dirty="0">
                <a:solidFill>
                  <a:schemeClr val="tx1"/>
                </a:solidFill>
              </a:rPr>
              <a:t>Considerando 2 Directiva 2014/24/UE del Parlamento y del Consejo sobre contratación pública</a:t>
            </a:r>
            <a:r>
              <a:rPr lang="es-ES" dirty="0">
                <a:solidFill>
                  <a:schemeClr val="tx1"/>
                </a:solidFill>
              </a:rPr>
              <a:t>.</a:t>
            </a:r>
          </a:p>
          <a:p>
            <a:pPr marL="457200" lvl="1" indent="0" algn="just">
              <a:buNone/>
            </a:pPr>
            <a:endParaRPr lang="es-ES" sz="2800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denominada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contratación pública estratégica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la idea de que la contratación pública puede constituir una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herramienta jurídica apropiada para el cumplimiento efectivo de las políticas de los poderes públicos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mediante la satisfacción de ciertos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 complementarios de la contratación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es el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apoyo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las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 ambientales, sociales y de innovación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2800" dirty="0">
              <a:solidFill>
                <a:srgbClr val="0070C0"/>
              </a:solidFill>
            </a:endParaRPr>
          </a:p>
          <a:p>
            <a:pPr marL="1371600" lvl="3" indent="0" algn="just">
              <a:buNone/>
            </a:pPr>
            <a:r>
              <a:rPr lang="es-ES" dirty="0">
                <a:solidFill>
                  <a:schemeClr val="tx1"/>
                </a:solidFill>
              </a:rPr>
              <a:t>Estrategia nacional de contratación pública 2023-2026. Oficina Independiente de regulación y supervisión de la contratación (OIRESCON).</a:t>
            </a:r>
          </a:p>
          <a:p>
            <a:pPr marL="1371600" lvl="3" indent="0" algn="just">
              <a:buNone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38BECC-EC1E-958B-B72F-7CED77676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1260" y="901700"/>
            <a:ext cx="1221740" cy="12217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F405A-7675-74D4-A4D5-DC28D356E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57FC5A-CDC1-3159-8195-6E1941BF7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76427"/>
            <a:ext cx="10515600" cy="4351336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rgbClr val="0070C0"/>
                </a:solidFill>
              </a:rPr>
              <a:t> Objetivo de la LCSP → Búsqueda de la calidad → Criterios de adjudicación.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inspiran la regulación contenida en la presente Ley son, en primer lugar, lograr una mayor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transparencia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 contratación pública, y en segundo lugar el de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conseguir una mejor relación calidad-precio.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lograr este último objetivo por primera vez se establece la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obligación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órganos de contratación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velar por que el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diseño de los criterios de adjudicación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permita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obtener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obras, suministros y servicios de gran calidad,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concretamente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mediante la inclusión de aspectos cualitativos, medioambientales, sociales e innovadores vinculados al objeto del contrato.</a:t>
            </a:r>
            <a:endParaRPr lang="es-E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</a:rPr>
              <a:t>	Exposición de motivos de la Ley 9/2017, de Contratos del Sector Público 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AB90B7-A0A5-77E0-7B2A-745344EA9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1016" y="3250231"/>
            <a:ext cx="1230447" cy="8018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D2D1D1-CC9C-85C4-ECD1-65F47890F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960" y="3157452"/>
            <a:ext cx="910021" cy="914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85ABB9-FBE6-47F3-A5B9-67E800905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175" y="630237"/>
            <a:ext cx="1493649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91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108577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155" y="1584960"/>
            <a:ext cx="11766429" cy="50746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3000" dirty="0">
                <a:solidFill>
                  <a:srgbClr val="0070C0"/>
                </a:solidFill>
              </a:rPr>
              <a:t>¿Cómo se busca la calidad a través de los criterios de adjudicación en la contratación pública?</a:t>
            </a:r>
          </a:p>
          <a:p>
            <a:pPr marL="0" indent="0" algn="ctr">
              <a:buNone/>
            </a:pPr>
            <a:endParaRPr lang="es-ES" sz="2600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sz="2300" i="1" kern="100" dirty="0">
                <a:latin typeface="+mn-lt"/>
                <a:cs typeface="Times New Roman" panose="02020603050405020304" pitchFamily="18" charset="0"/>
              </a:rPr>
              <a:t>Se debe alentar a los poderes adjudicadores a elegir los </a:t>
            </a:r>
            <a:r>
              <a:rPr lang="es-ES" sz="2300" b="1" i="1" kern="100" dirty="0">
                <a:latin typeface="+mn-lt"/>
                <a:cs typeface="Times New Roman" panose="02020603050405020304" pitchFamily="18" charset="0"/>
              </a:rPr>
              <a:t>criterios de adjudicación que les permitan obtener obras, suministros y servicios de gran calidad</a:t>
            </a:r>
            <a:r>
              <a:rPr lang="es-ES" sz="2300" i="1" kern="100" dirty="0">
                <a:latin typeface="+mn-lt"/>
                <a:cs typeface="Times New Roman" panose="02020603050405020304" pitchFamily="18" charset="0"/>
              </a:rPr>
              <a:t> que respondan lo mejor posible a sus necesidades. </a:t>
            </a:r>
          </a:p>
          <a:p>
            <a:pPr marL="457200" lvl="1" indent="0" algn="just">
              <a:buNone/>
            </a:pPr>
            <a:endParaRPr lang="es-ES" sz="1900" i="1" kern="100" dirty="0">
              <a:latin typeface="+mn-lt"/>
              <a:cs typeface="Times New Roman" panose="02020603050405020304" pitchFamily="18" charset="0"/>
            </a:endParaRPr>
          </a:p>
          <a:p>
            <a:pPr marL="457200" lvl="1" indent="0" algn="ctr">
              <a:buNone/>
            </a:pPr>
            <a:r>
              <a:rPr lang="es-ES" sz="1900" dirty="0">
                <a:solidFill>
                  <a:schemeClr val="tx1"/>
                </a:solidFill>
                <a:latin typeface="+mn-lt"/>
              </a:rPr>
              <a:t>Directiva 2014/24/UE del Parlamento y del Consejo sobre contratación pública.</a:t>
            </a:r>
          </a:p>
          <a:p>
            <a:pPr marL="457200" lvl="1" indent="0" algn="just">
              <a:buNone/>
            </a:pPr>
            <a:endParaRPr lang="es-ES" sz="2300" i="1" kern="100" dirty="0">
              <a:latin typeface="+mn-lt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2300" i="1" kern="100" dirty="0">
                <a:latin typeface="+mn-lt"/>
                <a:cs typeface="Times New Roman" panose="02020603050405020304" pitchFamily="18" charset="0"/>
              </a:rPr>
              <a:t>Los órganos de contratación velarán por que se establezcan </a:t>
            </a:r>
            <a:r>
              <a:rPr lang="es-ES" sz="2300" b="1" i="1" kern="100" dirty="0">
                <a:latin typeface="+mn-lt"/>
                <a:cs typeface="Times New Roman" panose="02020603050405020304" pitchFamily="18" charset="0"/>
              </a:rPr>
              <a:t>criterios de adjudicación </a:t>
            </a:r>
            <a:r>
              <a:rPr lang="es-ES" sz="2300" i="1" kern="100" dirty="0">
                <a:latin typeface="+mn-lt"/>
                <a:cs typeface="Times New Roman" panose="02020603050405020304" pitchFamily="18" charset="0"/>
              </a:rPr>
              <a:t>que permitan obtener obras, suministros y servicios </a:t>
            </a:r>
            <a:r>
              <a:rPr lang="es-ES" sz="2300" b="1" i="1" kern="100" dirty="0">
                <a:latin typeface="+mn-lt"/>
                <a:cs typeface="Times New Roman" panose="02020603050405020304" pitchFamily="18" charset="0"/>
              </a:rPr>
              <a:t>de gran calidad </a:t>
            </a:r>
            <a:r>
              <a:rPr lang="es-ES" sz="2300" i="1" kern="100" dirty="0">
                <a:latin typeface="+mn-lt"/>
                <a:cs typeface="Times New Roman" panose="02020603050405020304" pitchFamily="18" charset="0"/>
              </a:rPr>
              <a:t>que respondan lo mejor posible a sus necesidades …</a:t>
            </a:r>
          </a:p>
          <a:p>
            <a:pPr marL="457200" lvl="1" indent="0" algn="just">
              <a:buNone/>
            </a:pPr>
            <a:endParaRPr lang="es-ES" sz="2300" i="1" kern="100" dirty="0">
              <a:latin typeface="+mn-lt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2300" i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2300" b="1" i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adjudicación</a:t>
            </a:r>
            <a:r>
              <a:rPr lang="es-ES" sz="2300" i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 los contratos se realizará utilizando una pluralidad de criterios de adjudicación en ase a la </a:t>
            </a:r>
            <a:r>
              <a:rPr lang="es-ES" sz="2300" b="1" i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mejor relación calidad-precio</a:t>
            </a:r>
            <a:r>
              <a:rPr lang="es-ES" sz="2300" kern="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</a:p>
          <a:p>
            <a:pPr marL="457200" lvl="1" indent="0" algn="ctr">
              <a:buNone/>
            </a:pPr>
            <a:endParaRPr lang="es-ES" sz="1900" dirty="0">
              <a:solidFill>
                <a:schemeClr val="tx1"/>
              </a:solidFill>
            </a:endParaRPr>
          </a:p>
          <a:p>
            <a:pPr marL="457200" lvl="1" indent="0" algn="ctr">
              <a:buNone/>
            </a:pPr>
            <a:r>
              <a:rPr lang="es-ES" sz="1900" dirty="0">
                <a:solidFill>
                  <a:schemeClr val="tx1"/>
                </a:solidFill>
              </a:rPr>
              <a:t>Artículo 145 Ley Contratos del Sector Público.</a:t>
            </a:r>
          </a:p>
          <a:p>
            <a:pPr marL="457200" lvl="1" indent="0" algn="just">
              <a:buNone/>
            </a:pPr>
            <a:endParaRPr lang="es-ES" sz="2300" kern="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2300" kern="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23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buFont typeface="Wingdings" panose="05000000000000000000" pitchFamily="2" charset="2"/>
              <a:buChar char="v"/>
            </a:pPr>
            <a:endParaRPr lang="es-ES" dirty="0">
              <a:solidFill>
                <a:srgbClr val="0070C0"/>
              </a:solidFill>
            </a:endParaRPr>
          </a:p>
          <a:p>
            <a:pPr lvl="2" algn="just">
              <a:buFont typeface="Wingdings" panose="05000000000000000000" pitchFamily="2" charset="2"/>
              <a:buChar char="v"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97F5F7-11E0-BC4F-1C10-AEE665FD9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560" y="391087"/>
            <a:ext cx="1624531" cy="105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376" y="1825627"/>
            <a:ext cx="11505835" cy="4764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400" dirty="0">
                <a:solidFill>
                  <a:srgbClr val="0070C0"/>
                </a:solidFill>
              </a:rPr>
              <a:t>Búsqueda de la calidad.</a:t>
            </a:r>
            <a:endParaRPr lang="es-ES" dirty="0">
              <a:solidFill>
                <a:srgbClr val="0070C0"/>
              </a:solidFill>
            </a:endParaRP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Criterios valorables mediante juicios de valor.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Criterios valorables mediante fórmulas. 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dirty="0">
                <a:solidFill>
                  <a:srgbClr val="0070C0"/>
                </a:solidFill>
              </a:rPr>
              <a:t>¿Cómo determinar el valor de la prestación a contratar?</a:t>
            </a: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914400" lvl="2" indent="0" algn="just">
              <a:buNone/>
            </a:pPr>
            <a:endParaRPr lang="es-ES" sz="18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b="1" dirty="0">
              <a:solidFill>
                <a:srgbClr val="0070C0"/>
              </a:solidFill>
              <a:latin typeface="+mn-lt"/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q"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951EA7-2BD5-A48B-0500-7EC11C9A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4341" y="785913"/>
            <a:ext cx="1425300" cy="93418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619D65F-6921-7B7E-983F-21E9FB296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532" y="1690688"/>
            <a:ext cx="941138" cy="10866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09AE46A-38D8-DFBB-8124-97CABE5F6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769" y="2707002"/>
            <a:ext cx="1340062" cy="6184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CEEF4DB-6CDD-4492-A2C3-3650EE792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76" y="4057967"/>
            <a:ext cx="5769269" cy="70556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2427DE9-4C1A-4D01-9142-1D0025CC5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9645" y="3968551"/>
            <a:ext cx="5645630" cy="119479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C042FE2-D425-4873-821A-6738D8F2BE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9464" y="5244118"/>
            <a:ext cx="4130177" cy="12876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B92A87-6101-4417-B489-321980A5EC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474" y="5445156"/>
            <a:ext cx="6096000" cy="7240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B2053B02-9127-46F1-B63E-000ACDA0D3BB}"/>
                  </a:ext>
                </a:extLst>
              </p14:cNvPr>
              <p14:cNvContentPartPr/>
              <p14:nvPr/>
            </p14:nvContentPartPr>
            <p14:xfrm>
              <a:off x="376913" y="3487713"/>
              <a:ext cx="360" cy="36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B2053B02-9127-46F1-B63E-000ACDA0D3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8273" y="34790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CDD28BB1-5F07-463C-9D27-F909C75ADDF0}"/>
                  </a:ext>
                </a:extLst>
              </p14:cNvPr>
              <p14:cNvContentPartPr/>
              <p14:nvPr/>
            </p14:nvContentPartPr>
            <p14:xfrm>
              <a:off x="-801367" y="2733873"/>
              <a:ext cx="360" cy="36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CDD28BB1-5F07-463C-9D27-F909C75ADD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810367" y="272487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2FAEEB42-B0A3-4C1A-964B-45852DD84963}"/>
                  </a:ext>
                </a:extLst>
              </p14:cNvPr>
              <p14:cNvContentPartPr/>
              <p14:nvPr/>
            </p14:nvContentPartPr>
            <p14:xfrm>
              <a:off x="8795153" y="2931513"/>
              <a:ext cx="360" cy="3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2FAEEB42-B0A3-4C1A-964B-45852DD849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6513" y="29225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46EBD0E4-812B-48B0-BCF5-0313601AF432}"/>
                  </a:ext>
                </a:extLst>
              </p14:cNvPr>
              <p14:cNvContentPartPr/>
              <p14:nvPr/>
            </p14:nvContentPartPr>
            <p14:xfrm>
              <a:off x="9577433" y="2488353"/>
              <a:ext cx="360" cy="3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46EBD0E4-812B-48B0-BCF5-0313601AF43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68433" y="2479353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n 15">
            <a:extLst>
              <a:ext uri="{FF2B5EF4-FFF2-40B4-BE49-F238E27FC236}">
                <a16:creationId xmlns:a16="http://schemas.microsoft.com/office/drawing/2014/main" id="{79B011FB-53F6-4C9D-8B4B-B43F9D82C5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91181" y="3069848"/>
            <a:ext cx="2178330" cy="934185"/>
          </a:xfrm>
          <a:prstGeom prst="rect">
            <a:avLst/>
          </a:prstGeom>
        </p:spPr>
      </p:pic>
      <p:sp>
        <p:nvSpPr>
          <p:cNvPr id="17" name="Rectángulo redondeado 3">
            <a:extLst>
              <a:ext uri="{FF2B5EF4-FFF2-40B4-BE49-F238E27FC236}">
                <a16:creationId xmlns:a16="http://schemas.microsoft.com/office/drawing/2014/main" id="{28584934-27BE-41D2-9395-6DE49CEB3920}"/>
              </a:ext>
            </a:extLst>
          </p:cNvPr>
          <p:cNvSpPr/>
          <p:nvPr/>
        </p:nvSpPr>
        <p:spPr>
          <a:xfrm>
            <a:off x="450376" y="4015819"/>
            <a:ext cx="11425446" cy="1136638"/>
          </a:xfrm>
          <a:prstGeom prst="roundRect">
            <a:avLst/>
          </a:prstGeom>
          <a:noFill/>
          <a:ln w="66675">
            <a:solidFill>
              <a:srgbClr val="7030A0">
                <a:alpha val="4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redondeado 3">
            <a:extLst>
              <a:ext uri="{FF2B5EF4-FFF2-40B4-BE49-F238E27FC236}">
                <a16:creationId xmlns:a16="http://schemas.microsoft.com/office/drawing/2014/main" id="{E905B6DD-5C08-4667-B833-0971BB93EDC9}"/>
              </a:ext>
            </a:extLst>
          </p:cNvPr>
          <p:cNvSpPr/>
          <p:nvPr/>
        </p:nvSpPr>
        <p:spPr>
          <a:xfrm>
            <a:off x="450376" y="5287396"/>
            <a:ext cx="11425446" cy="1325138"/>
          </a:xfrm>
          <a:prstGeom prst="roundRect">
            <a:avLst/>
          </a:prstGeom>
          <a:noFill/>
          <a:ln w="66675">
            <a:solidFill>
              <a:srgbClr val="7030A0">
                <a:alpha val="4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029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38" y="1825626"/>
            <a:ext cx="11188460" cy="466724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</a:t>
            </a:r>
            <a:r>
              <a:rPr lang="es-ES" sz="3400" dirty="0">
                <a:solidFill>
                  <a:srgbClr val="0070C0"/>
                </a:solidFill>
              </a:rPr>
              <a:t>Aspectos sociales de los criterios de los criterios de adjudicación</a:t>
            </a:r>
            <a:r>
              <a:rPr lang="es-ES" sz="3000" dirty="0">
                <a:solidFill>
                  <a:srgbClr val="0070C0"/>
                </a:solidFill>
              </a:rPr>
              <a:t>.</a:t>
            </a: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sz="2600" b="0" i="0" dirty="0">
                <a:solidFill>
                  <a:srgbClr val="000000"/>
                </a:solidFill>
                <a:effectLst/>
                <a:latin typeface="+mn-lt"/>
              </a:rPr>
              <a:t>Los </a:t>
            </a:r>
            <a:r>
              <a:rPr lang="es-ES" sz="2600" b="1" i="0" dirty="0">
                <a:solidFill>
                  <a:srgbClr val="000000"/>
                </a:solidFill>
                <a:effectLst/>
                <a:latin typeface="+mn-lt"/>
              </a:rPr>
              <a:t>criterios cualitativos </a:t>
            </a:r>
            <a:r>
              <a:rPr lang="es-ES" sz="2600" b="0" i="0" dirty="0">
                <a:solidFill>
                  <a:srgbClr val="000000"/>
                </a:solidFill>
                <a:effectLst/>
                <a:latin typeface="+mn-lt"/>
              </a:rPr>
              <a:t>que establezca el órgano de contratación para evaluar la </a:t>
            </a:r>
            <a:r>
              <a:rPr lang="es-ES" sz="2600" b="1" i="0" dirty="0">
                <a:solidFill>
                  <a:srgbClr val="000000"/>
                </a:solidFill>
                <a:effectLst/>
                <a:latin typeface="+mn-lt"/>
              </a:rPr>
              <a:t>mejor relación calidad-precio </a:t>
            </a:r>
            <a:r>
              <a:rPr lang="es-ES" sz="2600" b="0" i="0" dirty="0">
                <a:solidFill>
                  <a:srgbClr val="000000"/>
                </a:solidFill>
                <a:effectLst/>
                <a:latin typeface="+mn-lt"/>
              </a:rPr>
              <a:t>podrán incluir </a:t>
            </a:r>
            <a:r>
              <a:rPr lang="es-ES" sz="2600" b="1" i="0" dirty="0">
                <a:solidFill>
                  <a:srgbClr val="000000"/>
                </a:solidFill>
                <a:effectLst/>
                <a:latin typeface="+mn-lt"/>
              </a:rPr>
              <a:t>aspectos medioambientales o sociales</a:t>
            </a:r>
            <a:r>
              <a:rPr lang="es-ES" sz="2600" b="0" i="0" dirty="0">
                <a:solidFill>
                  <a:srgbClr val="000000"/>
                </a:solidFill>
                <a:effectLst/>
                <a:latin typeface="+mn-lt"/>
              </a:rPr>
              <a:t>, </a:t>
            </a:r>
            <a:r>
              <a:rPr lang="es-ES" sz="2600" b="1" i="0" dirty="0">
                <a:solidFill>
                  <a:srgbClr val="000000"/>
                </a:solidFill>
                <a:effectLst/>
                <a:latin typeface="+mn-lt"/>
              </a:rPr>
              <a:t>vinculados al objeto del contrato …</a:t>
            </a:r>
          </a:p>
          <a:p>
            <a:pPr marL="457200" lvl="1" indent="0" algn="just">
              <a:buNone/>
            </a:pPr>
            <a:endParaRPr lang="es-ES" sz="2600" b="1" dirty="0">
              <a:latin typeface="+mn-lt"/>
            </a:endParaRPr>
          </a:p>
          <a:p>
            <a:pPr marL="457200" lvl="1" indent="0" algn="just">
              <a:buNone/>
            </a:pPr>
            <a:r>
              <a:rPr lang="es-ES" sz="26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Las características sociales del contrato se referirán, entre otras, a las siguientes finalidades: … , </a:t>
            </a:r>
            <a:r>
              <a:rPr lang="es-ES" sz="2600" b="1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inserción sociolaboral de personas con discapacidad o en situación o riesgo de exclusión social</a:t>
            </a:r>
            <a:r>
              <a:rPr lang="es-ES" sz="26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; …</a:t>
            </a:r>
            <a:r>
              <a:rPr lang="es-ES" sz="2600" b="1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los planes de igualdad de género que se apliquen en la ejecución del contrato y, en general, la igualdad entre mujeres y hombres</a:t>
            </a:r>
            <a:r>
              <a:rPr lang="es-ES" sz="26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; el fomento de la contratación femenina;…</a:t>
            </a:r>
            <a:endParaRPr lang="es-ES" sz="2600" b="1" i="0" dirty="0">
              <a:solidFill>
                <a:srgbClr val="000000"/>
              </a:solidFill>
              <a:effectLst/>
              <a:latin typeface="+mn-lt"/>
            </a:endParaRPr>
          </a:p>
          <a:p>
            <a:pPr marL="457200" lvl="1" indent="0" algn="just">
              <a:buNone/>
            </a:pPr>
            <a:endParaRPr lang="es-ES" sz="2100" b="1" dirty="0">
              <a:latin typeface="+mn-lt"/>
            </a:endParaRPr>
          </a:p>
          <a:p>
            <a:pPr marL="914400" lvl="2" indent="0" algn="ctr">
              <a:buNone/>
            </a:pPr>
            <a:r>
              <a:rPr lang="es-ES" sz="2100" dirty="0">
                <a:solidFill>
                  <a:schemeClr val="tx1"/>
                </a:solidFill>
                <a:latin typeface="+mn-lt"/>
              </a:rPr>
              <a:t>Artículo 145 de la Ley de Contratos del Sector Público.</a:t>
            </a:r>
          </a:p>
          <a:p>
            <a:pPr marL="914400" lvl="2" indent="0" algn="just">
              <a:buNone/>
            </a:pPr>
            <a:endParaRPr lang="es-ES" sz="1800" dirty="0">
              <a:solidFill>
                <a:schemeClr val="tx1"/>
              </a:solidFill>
            </a:endParaRPr>
          </a:p>
          <a:p>
            <a:pPr marL="457200" lvl="1" indent="0" algn="just">
              <a:buNone/>
            </a:pPr>
            <a:r>
              <a:rPr lang="es-ES" sz="2300" dirty="0">
                <a:solidFill>
                  <a:srgbClr val="0070C0"/>
                </a:solidFill>
              </a:rPr>
              <a:t>►  </a:t>
            </a:r>
            <a:r>
              <a:rPr lang="es-ES" sz="2300" b="1" dirty="0">
                <a:solidFill>
                  <a:srgbClr val="0070C0"/>
                </a:solidFill>
              </a:rPr>
              <a:t>Conclusión</a:t>
            </a:r>
            <a:r>
              <a:rPr lang="es-ES" sz="2300" dirty="0">
                <a:solidFill>
                  <a:srgbClr val="0070C0"/>
                </a:solidFill>
              </a:rPr>
              <a:t>: criterios de adjudicación sociales → mayor calidad de la prestación.</a:t>
            </a:r>
          </a:p>
          <a:p>
            <a:pPr marL="914400" lvl="2" indent="0" algn="just">
              <a:buNone/>
            </a:pPr>
            <a:endParaRPr lang="es-ES" sz="18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b="1" dirty="0">
              <a:solidFill>
                <a:srgbClr val="0070C0"/>
              </a:solidFill>
              <a:latin typeface="+mn-lt"/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q"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5302" y="5430910"/>
            <a:ext cx="1009265" cy="9440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60B767-F292-45C3-8E00-0B67DC752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6744" y="725990"/>
            <a:ext cx="1506380" cy="98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1066250" cy="49202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0070C0"/>
                </a:solidFill>
                <a:latin typeface="+mn-lt"/>
              </a:rPr>
              <a:t>El problema: la vinculación con el objeto del contrato.</a:t>
            </a:r>
          </a:p>
          <a:p>
            <a:pPr marL="0" indent="0">
              <a:buNone/>
            </a:pPr>
            <a:endParaRPr lang="es-ES" dirty="0">
              <a:solidFill>
                <a:srgbClr val="0070C0"/>
              </a:solidFill>
              <a:latin typeface="+mn-lt"/>
            </a:endParaRP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  <a:latin typeface="+mn-lt"/>
              </a:rPr>
              <a:t> Criterios claramente vinculados: características técnicas superiores.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  <a:latin typeface="+mn-lt"/>
              </a:rPr>
              <a:t> Criterios sociales y medioambientales.</a:t>
            </a: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  <a:latin typeface="+mn-lt"/>
            </a:endParaRPr>
          </a:p>
          <a:p>
            <a:pPr marL="914400" lvl="2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900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→ </a:t>
            </a:r>
            <a:r>
              <a:rPr lang="es-ES" sz="2200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Interpretación </a:t>
            </a:r>
            <a:r>
              <a:rPr lang="es-ES" sz="2200" kern="100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inicial: flexibilidad.</a:t>
            </a: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900" b="0" i="1" dirty="0">
                <a:solidFill>
                  <a:srgbClr val="000000"/>
                </a:solidFill>
                <a:effectLst/>
                <a:latin typeface="+mn-lt"/>
              </a:rPr>
              <a:t>Se considerará que un </a:t>
            </a:r>
            <a:r>
              <a:rPr lang="es-ES" sz="1900" b="1" i="1" dirty="0">
                <a:solidFill>
                  <a:srgbClr val="000000"/>
                </a:solidFill>
                <a:effectLst/>
                <a:latin typeface="+mn-lt"/>
              </a:rPr>
              <a:t>criterio de adjudicación está vinculado al objeto del contrato </a:t>
            </a:r>
            <a:r>
              <a:rPr lang="es-ES" sz="1900" b="0" i="1" dirty="0">
                <a:solidFill>
                  <a:srgbClr val="000000"/>
                </a:solidFill>
                <a:effectLst/>
                <a:latin typeface="+mn-lt"/>
              </a:rPr>
              <a:t>cuando se refiera o integre las prestaciones que deban realizarse en virtud de dicho contrato, en cualquiera de sus aspectos y en cualquier etapa de su ciclo de vida, incluidos los </a:t>
            </a:r>
            <a:r>
              <a:rPr lang="es-ES" sz="1900" b="1" i="1" dirty="0">
                <a:solidFill>
                  <a:srgbClr val="000000"/>
                </a:solidFill>
                <a:effectLst/>
                <a:latin typeface="+mn-lt"/>
              </a:rPr>
              <a:t>factores que intervienen en los siguientes procesos</a:t>
            </a: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a) en el proceso específico de producción, prestación o comercialización de, en su caso, las obras, los suministros o los servicios, c</a:t>
            </a:r>
            <a:r>
              <a:rPr lang="es-ES" sz="1800" b="1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 especial referencia a formas de producción, prestación o comercialización</a:t>
            </a:r>
            <a:r>
              <a:rPr lang="es-ES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medioambiental y </a:t>
            </a:r>
            <a:r>
              <a:rPr lang="es-ES" sz="1800" b="1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socialmente sostenibles y justas</a:t>
            </a:r>
            <a:r>
              <a:rPr lang="es-ES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800" b="1" dirty="0">
              <a:latin typeface="+mn-lt"/>
            </a:endParaRPr>
          </a:p>
          <a:p>
            <a:pPr marL="914400" lvl="2" indent="0" algn="ctr">
              <a:buNone/>
            </a:pPr>
            <a:r>
              <a:rPr lang="es-ES" sz="1800" dirty="0">
                <a:solidFill>
                  <a:schemeClr val="tx1"/>
                </a:solidFill>
                <a:latin typeface="+mn-lt"/>
              </a:rPr>
              <a:t>Artículo 145 de la Ley de Contratos del Sector Público</a:t>
            </a:r>
            <a:r>
              <a:rPr lang="es-ES" sz="1800" dirty="0">
                <a:solidFill>
                  <a:schemeClr val="tx1"/>
                </a:solidFill>
              </a:rPr>
              <a:t>.</a:t>
            </a:r>
            <a:endParaRPr lang="es-ES" sz="18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b="1" dirty="0">
              <a:solidFill>
                <a:srgbClr val="0070C0"/>
              </a:solidFill>
              <a:latin typeface="+mn-lt"/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q"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09D6360-3E35-7744-B6B7-E37532E1B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7160" y="1580845"/>
            <a:ext cx="2132330" cy="8445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678BC7-28B1-49E9-87D4-F37FFEAD7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775" y="736299"/>
            <a:ext cx="1293506" cy="84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1031744" cy="4911603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es-E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Licitación de una obra en 2018 por la Agencia Pública de Puertos de Andalucía. Criterio de adjudicación valorado con 5 puntos la designación de una mujer para el puesto de jefa de obra.</a:t>
            </a:r>
          </a:p>
          <a:p>
            <a:pPr marL="457200" lvl="1" indent="0" algn="just">
              <a:buNone/>
            </a:pPr>
            <a:endParaRPr lang="es-ES" sz="1800" dirty="0">
              <a:solidFill>
                <a:srgbClr val="0070C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  <a:p>
            <a:pPr marL="914400" lvl="2" indent="0" algn="just">
              <a:buNone/>
            </a:pPr>
            <a:r>
              <a:rPr lang="es-ES" sz="2400" kern="100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→ Situación actual: interpretación rigorista → nulidad.</a:t>
            </a: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2000" i="1" dirty="0">
                <a:latin typeface="+mn-lt"/>
              </a:rPr>
              <a:t>“… solo pueden establecerse como criterios de adjudicación aquellos criterios o consideraciones que permitan efectuar una </a:t>
            </a:r>
            <a:r>
              <a:rPr lang="es-ES" sz="2000" b="1" i="1" dirty="0">
                <a:latin typeface="+mn-lt"/>
              </a:rPr>
              <a:t>evaluación comparativa </a:t>
            </a:r>
            <a:r>
              <a:rPr lang="es-ES" sz="2000" i="1" dirty="0">
                <a:latin typeface="+mn-lt"/>
              </a:rPr>
              <a:t>del nivel de rendimiento </a:t>
            </a:r>
            <a:r>
              <a:rPr lang="es-ES" sz="2000" b="1" i="1" dirty="0">
                <a:latin typeface="+mn-lt"/>
              </a:rPr>
              <a:t>de cada oferta respecto del objeto del contrato</a:t>
            </a:r>
            <a:r>
              <a:rPr lang="es-ES" sz="2000" i="1" dirty="0">
                <a:latin typeface="+mn-lt"/>
              </a:rPr>
              <a:t> …” </a:t>
            </a:r>
          </a:p>
          <a:p>
            <a:pPr marL="457200" lvl="1" indent="0" algn="just">
              <a:buNone/>
            </a:pPr>
            <a:endParaRPr lang="es-ES" sz="1800" i="1" dirty="0">
              <a:latin typeface="+mn-lt"/>
            </a:endParaRPr>
          </a:p>
          <a:p>
            <a:pPr marL="457200" lvl="1" indent="0" algn="ctr">
              <a:buNone/>
            </a:pPr>
            <a:r>
              <a:rPr lang="es-ES" sz="1800" i="1" dirty="0">
                <a:latin typeface="+mn-lt"/>
              </a:rPr>
              <a:t>Resolución 235/2019 Tribunal Administrativo Central Recursos Contractuales (TACRC).</a:t>
            </a: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B919F4-26F4-D2FD-AC5F-D9AA4D82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025" y="3021013"/>
            <a:ext cx="4874766" cy="81597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226F017-CAAD-48DE-88BE-A9A76FF81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194" y="783354"/>
            <a:ext cx="1389672" cy="90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4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500997"/>
            <a:ext cx="10971359" cy="5167222"/>
          </a:xfrm>
        </p:spPr>
        <p:txBody>
          <a:bodyPr>
            <a:normAutofit fontScale="62500" lnSpcReduction="20000"/>
          </a:bodyPr>
          <a:lstStyle/>
          <a:p>
            <a:pPr marL="0" lvl="0" indent="0" algn="just">
              <a:lnSpc>
                <a:spcPct val="107000"/>
              </a:lnSpc>
              <a:buNone/>
            </a:pPr>
            <a:endParaRPr lang="es-ES" sz="2900" dirty="0"/>
          </a:p>
          <a:p>
            <a:pPr marL="0" lvl="0" indent="0" algn="just">
              <a:lnSpc>
                <a:spcPct val="107000"/>
              </a:lnSpc>
              <a:buNone/>
            </a:pPr>
            <a:r>
              <a:rPr lang="es-ES" sz="2900" dirty="0"/>
              <a:t>Recurso Asociación Profesional de Empresas de Limpieza → pliegos Servicio de limpieza de las instalaciones de Radiotelevisión del Principado de Asturias. </a:t>
            </a:r>
            <a:r>
              <a:rPr lang="es-ES" sz="2900" b="1" i="1" dirty="0"/>
              <a:t>Criterio de adjudicación mejoras salariales, por encima de Convenio</a:t>
            </a:r>
            <a:r>
              <a:rPr lang="es-ES" sz="2900" i="1" dirty="0"/>
              <a:t>, </a:t>
            </a:r>
            <a:r>
              <a:rPr lang="es-ES" sz="2900" dirty="0"/>
              <a:t> e</a:t>
            </a:r>
            <a:r>
              <a:rPr lang="es-ES" sz="2900" b="1" i="1" dirty="0"/>
              <a:t> integración de políticas concretas de conciliación de la vida personal y familiar</a:t>
            </a:r>
            <a:r>
              <a:rPr lang="es-ES" sz="2900" dirty="0"/>
              <a:t>. 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es-ES" sz="2900" dirty="0"/>
              <a:t>El órgano de contratación defiende su vinculación al objeto del contrato, al referirse y afectar a los procesos y formas en los que ejecutará la prestación: es un contrato intensivo de mano de obra en el que cualquier medida que redunde en beneficio de los trabajadores mejorará la prestación del servicio. Además es socialmente justa.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es-ES" sz="2900" dirty="0"/>
              <a:t>TACRC: nulidad → no vinculación. Además socialmente sostenibles y justas → en el caso de los salarios es el salario mínimo interprofesional, o al fijado en el convenio de empresa o en el convenio colectivo sectorial de aplicación. Estos niveles salariales son los socialmente justos y sostenibles; por debajo de ellos, no lo son.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es-ES" sz="2100" dirty="0"/>
              <a:t> </a:t>
            </a:r>
            <a:endParaRPr lang="es-ES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s-ES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Resolución 776/2020 TACRC relativa a un criterio de adjudicación que tenía por objeto valorar positivamente el </a:t>
            </a:r>
            <a:r>
              <a:rPr lang="es-E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de contratos indefinidos del personal adscrito a la ejecución del contrato.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Resolución 69/2021 TACRC relativa a un criterio de adjudicación consistente en presentar un </a:t>
            </a:r>
            <a:r>
              <a:rPr lang="es-E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porcentaje de trabajadores con discapacidad superior al 2% si la empresa excede de 50 trabajadores</a:t>
            </a:r>
            <a:r>
              <a:rPr lang="es-E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675860" y="1690688"/>
            <a:ext cx="11263097" cy="3140104"/>
          </a:xfrm>
          <a:prstGeom prst="roundRect">
            <a:avLst/>
          </a:prstGeom>
          <a:noFill/>
          <a:ln w="66675">
            <a:solidFill>
              <a:srgbClr val="FF0000">
                <a:alpha val="4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2D327FE-0EE0-4E62-8E85-5F276CA64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819" y="635785"/>
            <a:ext cx="1491682" cy="97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17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42" y="1825626"/>
            <a:ext cx="11335109" cy="483396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ES" kern="100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¿Es posible la búsqueda de la calidad a través del criterio precio?</a:t>
            </a: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  <a:p>
            <a:pPr lvl="2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s-ES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importancia de las fórmulas matemáticas.</a:t>
            </a:r>
          </a:p>
          <a:p>
            <a:pPr lvl="2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s-ES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 umbral de saciedad.</a:t>
            </a:r>
          </a:p>
          <a:p>
            <a:pPr marL="67818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18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los contratos de obras y de servicios, cuando se utilicen una pluralidad de criterios de adjudicación, los órganos de contratación </a:t>
            </a:r>
            <a:r>
              <a:rPr lang="es-ES" sz="20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podrán utilizar umbrales de saciedad para modular el criterio precio y establecer límites a las reducciones de los mismos en las ofertas económicas sobre el precio máximo</a:t>
            </a:r>
            <a:r>
              <a:rPr lang="es-E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135380" lvl="2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DECRETO-LEY 1/2022, de 2 de marzo, de medidas urgentes de mejora de la calidad en la contratación pública para la reactivación económica de la Junta de Extremadura.</a:t>
            </a:r>
          </a:p>
          <a:p>
            <a:pPr marL="67818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 algn="just">
              <a:lnSpc>
                <a:spcPct val="107000"/>
              </a:lnSpc>
              <a:buNone/>
            </a:pPr>
            <a:r>
              <a:rPr lang="es-E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ATS 8459/2021. Recurso 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casación sobre su admisibilidad.</a:t>
            </a:r>
          </a:p>
          <a:p>
            <a:pPr lvl="2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endParaRPr lang="es-ES" sz="18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sz="1800" kern="1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86ACD5-B3B0-6A14-0363-0D3CD2CA5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16" y="1592714"/>
            <a:ext cx="1603692" cy="7968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F4852F-5596-3D43-02D3-E0483A163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935" y="2219324"/>
            <a:ext cx="1693545" cy="12096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BCDD0EF-C651-4AC8-8F81-7B0FADEE2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707" y="5676181"/>
            <a:ext cx="3408829" cy="9001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59D13C1-C285-4D12-BF9E-1C898EBA6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9438" y="685870"/>
            <a:ext cx="1538978" cy="10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14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CD5AD630-BBDE-0A16-50F6-1FE4F7FDA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04" y="948906"/>
            <a:ext cx="11841130" cy="5660899"/>
          </a:xfrm>
        </p:spPr>
        <p:txBody>
          <a:bodyPr>
            <a:normAutofit fontScale="92500" lnSpcReduction="10000"/>
          </a:bodyPr>
          <a:lstStyle/>
          <a:p>
            <a:pPr lvl="1" algn="just"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srgbClr val="0070C0"/>
                </a:solidFill>
              </a:rPr>
              <a:t> Búsqueda de la calidad a través del criterio costes del ciclo de vida (CCV).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es-ES" sz="21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s-ES" sz="2100" i="1" dirty="0"/>
              <a:t>Previa justificación en el expediente, </a:t>
            </a:r>
            <a:r>
              <a:rPr lang="es-ES" sz="2100" b="1" i="1" dirty="0"/>
              <a:t>los contratos se podrán adjudicar </a:t>
            </a:r>
            <a:r>
              <a:rPr lang="es-ES" sz="2100" i="1" dirty="0"/>
              <a:t>con arreglo a criterios basados en un planteamiento que atienda a la </a:t>
            </a:r>
            <a:r>
              <a:rPr lang="es-ES" sz="2100" b="1" i="1" dirty="0"/>
              <a:t>mejor relación coste-eficacia</a:t>
            </a:r>
            <a:r>
              <a:rPr lang="es-ES" sz="2100" i="1" dirty="0"/>
              <a:t>, sobre la base del precio o coste, </a:t>
            </a:r>
            <a:r>
              <a:rPr lang="es-ES" sz="2100" b="1" i="1" dirty="0"/>
              <a:t>como el cálculo del coste del ciclo de vida con arreglo al artículo 148. </a:t>
            </a:r>
            <a:r>
              <a:rPr lang="es-ES" sz="1900" dirty="0">
                <a:solidFill>
                  <a:schemeClr val="tx1"/>
                </a:solidFill>
              </a:rPr>
              <a:t>Artículo 145 de la Ley 9/2017, de Contratos del Sector Público.</a:t>
            </a:r>
          </a:p>
          <a:p>
            <a:pPr marL="457200" lvl="1" indent="0" algn="ctr">
              <a:buNone/>
            </a:pPr>
            <a:r>
              <a:rPr lang="es-ES" sz="1900" dirty="0">
                <a:solidFill>
                  <a:schemeClr val="tx1"/>
                </a:solidFill>
              </a:rPr>
              <a:t> </a:t>
            </a:r>
            <a:endParaRPr lang="es-ES" sz="19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1600" dirty="0"/>
              <a:t>El ciclo de vida de un producto o servicio está formado por las </a:t>
            </a:r>
            <a:r>
              <a:rPr lang="es-ES" sz="1600" b="1" dirty="0"/>
              <a:t>diferentes etapas de su vida</a:t>
            </a:r>
            <a:r>
              <a:rPr lang="es-ES" sz="1600" dirty="0"/>
              <a:t>, desde su diseño inicial hasta su desaparición. Cada una de estas etapas conlleva unos </a:t>
            </a:r>
            <a:r>
              <a:rPr lang="es-ES" sz="1600" b="1" dirty="0"/>
              <a:t>costes asociados </a:t>
            </a:r>
            <a:r>
              <a:rPr lang="es-ES" sz="1600" dirty="0"/>
              <a:t>denominados ‘Costes del Ciclo de Vida’. </a:t>
            </a:r>
          </a:p>
          <a:p>
            <a:pPr marL="457200" lvl="1" indent="0" algn="just">
              <a:buNone/>
            </a:pPr>
            <a:endParaRPr lang="es-ES" sz="1600" dirty="0"/>
          </a:p>
          <a:p>
            <a:pPr marL="457200" lvl="1" indent="0" algn="just">
              <a:buNone/>
            </a:pPr>
            <a:r>
              <a:rPr lang="es-ES" sz="1600" dirty="0"/>
              <a:t>El CCV está formado por:</a:t>
            </a:r>
          </a:p>
          <a:p>
            <a:pPr marL="457200" lvl="1" indent="0" algn="just">
              <a:buNone/>
            </a:pPr>
            <a:r>
              <a:rPr lang="es-ES" sz="1600" dirty="0"/>
              <a:t>•• costes que se pueden considerar como ‘</a:t>
            </a:r>
            <a:r>
              <a:rPr lang="es-ES" sz="1600" b="1" dirty="0"/>
              <a:t>directos</a:t>
            </a:r>
            <a:r>
              <a:rPr lang="es-ES" sz="1600" dirty="0"/>
              <a:t>’, imputables al propio producto o servicio durante las diferentes etapas de la vida del mismo.</a:t>
            </a:r>
          </a:p>
          <a:p>
            <a:pPr marL="457200" lvl="1" indent="0" algn="just">
              <a:buNone/>
            </a:pPr>
            <a:r>
              <a:rPr lang="es-ES" sz="1600" dirty="0"/>
              <a:t>•• costes ‘</a:t>
            </a:r>
            <a:r>
              <a:rPr lang="es-ES" sz="1600" b="1" dirty="0"/>
              <a:t>indirectos</a:t>
            </a:r>
            <a:r>
              <a:rPr lang="es-ES" sz="1600" dirty="0"/>
              <a:t>’, imputables al impacto que se causa durante su vida. La consideración  de este último tipo de costes da una visión más completa o ‘avanzada’ de los CCV.</a:t>
            </a:r>
          </a:p>
          <a:p>
            <a:pPr marL="457200" lvl="1" indent="0" algn="just">
              <a:buNone/>
            </a:pPr>
            <a:endParaRPr lang="es-ES" sz="1600" dirty="0"/>
          </a:p>
          <a:p>
            <a:pPr marL="457200" lvl="1" indent="0" algn="just">
              <a:buNone/>
            </a:pPr>
            <a:r>
              <a:rPr lang="es-ES" sz="1600" dirty="0"/>
              <a:t>Si bien el </a:t>
            </a:r>
            <a:r>
              <a:rPr lang="es-ES" sz="1600" b="1" dirty="0"/>
              <a:t>precio de adquisición </a:t>
            </a:r>
            <a:r>
              <a:rPr lang="es-ES" sz="1600" dirty="0"/>
              <a:t>es un </a:t>
            </a:r>
            <a:r>
              <a:rPr lang="es-ES" sz="1600" b="1" dirty="0"/>
              <a:t>coste ‘inmediato</a:t>
            </a:r>
            <a:r>
              <a:rPr lang="es-ES" sz="1600" dirty="0"/>
              <a:t>’, no hay que olvidar que los CCV, </a:t>
            </a:r>
            <a:r>
              <a:rPr lang="es-ES" sz="1600" b="1" dirty="0"/>
              <a:t>sean directos o indirectos</a:t>
            </a:r>
            <a:r>
              <a:rPr lang="es-ES" sz="1600" dirty="0"/>
              <a:t>, no desaparecen, sino que se difieren al </a:t>
            </a:r>
            <a:r>
              <a:rPr lang="es-ES" sz="1600" b="1" dirty="0"/>
              <a:t>futuro</a:t>
            </a:r>
            <a:r>
              <a:rPr lang="es-ES" sz="1600" dirty="0"/>
              <a:t> y se tendrán que pagar antes o después con cargo a algún presupuesto o tendrán un impacto medioambiental o social, que también tienen un elevado coste.</a:t>
            </a:r>
          </a:p>
          <a:p>
            <a:pPr marL="457200" lvl="1" indent="0" algn="just">
              <a:buNone/>
            </a:pPr>
            <a:r>
              <a:rPr lang="es-ES" sz="1600" dirty="0"/>
              <a:t>Por tanto,</a:t>
            </a:r>
          </a:p>
          <a:p>
            <a:pPr lvl="1" algn="just">
              <a:buFontTx/>
              <a:buChar char="-"/>
            </a:pPr>
            <a:r>
              <a:rPr lang="es-ES" sz="1600" dirty="0"/>
              <a:t>Se debe determinar la vida útil.</a:t>
            </a:r>
          </a:p>
          <a:p>
            <a:pPr lvl="1" algn="just">
              <a:buFontTx/>
              <a:buChar char="-"/>
            </a:pPr>
            <a:r>
              <a:rPr lang="es-ES" sz="1600" dirty="0"/>
              <a:t>Identificar los parámetros o características que generan mayores costes durante el CCV.</a:t>
            </a:r>
          </a:p>
          <a:p>
            <a:pPr lvl="1" algn="just">
              <a:buFontTx/>
              <a:buChar char="-"/>
            </a:pPr>
            <a:r>
              <a:rPr lang="es-ES" sz="1600" dirty="0"/>
              <a:t>Establecer los valores máximos que se admiten para esos parámetros.</a:t>
            </a:r>
          </a:p>
          <a:p>
            <a:pPr lvl="1" algn="just">
              <a:buFontTx/>
              <a:buChar char="-"/>
            </a:pPr>
            <a:r>
              <a:rPr lang="es-ES" sz="1600" dirty="0"/>
              <a:t>Comparar los CCV de las diferentes ofertas y determinar cuál es la mejor.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69EAE0-3ECD-472A-B8DB-3533FF264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3950" y="4982244"/>
            <a:ext cx="2982975" cy="7054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D2E916-5CD9-455A-9CE8-9F107187A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587" y="5669604"/>
            <a:ext cx="3958413" cy="10216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952EB4-DA57-4B17-A29C-3185A5030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3588" y="4959564"/>
            <a:ext cx="3877508" cy="189843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C141654-BEF2-4A5C-A676-957977FBF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680" y="700712"/>
            <a:ext cx="1255885" cy="8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14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CD5AD630-BBDE-0A16-50F6-1FE4F7FDA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04" y="1195186"/>
            <a:ext cx="11225977" cy="5390924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sz="1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F09DD9-D976-4B48-A6AC-82410B2B5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08" y="4544569"/>
            <a:ext cx="2643381" cy="200104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60B71D6-0712-40AC-AEA9-68DD34676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619" y="817322"/>
            <a:ext cx="5057426" cy="359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3AAF65-3311-46B9-94B5-82DCDCA90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356" y="4606853"/>
            <a:ext cx="2442351" cy="6175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87FEB2C-EBCD-4D39-A742-8A730A109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5876" y="5207748"/>
            <a:ext cx="2475983" cy="13329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E270DE0-60B7-44F3-8257-765790CB4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5163" y="4337262"/>
            <a:ext cx="1938996" cy="233336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39A1254-B7EC-44C5-BCB9-2D29CE57B1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2216" y="4474502"/>
            <a:ext cx="1445750" cy="220432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02F9CC5-BEBA-4F53-81B7-9C6FFCF524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642" y="836287"/>
            <a:ext cx="5292518" cy="36981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AF42BE2-4CBF-47B0-A7E8-0BA54C00B5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4683" y="763840"/>
            <a:ext cx="1731414" cy="615749"/>
          </a:xfrm>
          <a:prstGeom prst="rect">
            <a:avLst/>
          </a:prstGeom>
        </p:spPr>
      </p:pic>
      <p:sp>
        <p:nvSpPr>
          <p:cNvPr id="20" name="Rectángulo redondeado 3">
            <a:extLst>
              <a:ext uri="{FF2B5EF4-FFF2-40B4-BE49-F238E27FC236}">
                <a16:creationId xmlns:a16="http://schemas.microsoft.com/office/drawing/2014/main" id="{07760891-06A1-427F-A323-A70280765A66}"/>
              </a:ext>
            </a:extLst>
          </p:cNvPr>
          <p:cNvSpPr/>
          <p:nvPr/>
        </p:nvSpPr>
        <p:spPr>
          <a:xfrm>
            <a:off x="269348" y="4488323"/>
            <a:ext cx="11765898" cy="2249127"/>
          </a:xfrm>
          <a:prstGeom prst="roundRect">
            <a:avLst/>
          </a:prstGeom>
          <a:noFill/>
          <a:ln w="57150">
            <a:solidFill>
              <a:srgbClr val="FF0000">
                <a:alpha val="4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39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CD5AD630-BBDE-0A16-50F6-1FE4F7FDA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04" y="1195186"/>
            <a:ext cx="11711405" cy="5390924"/>
          </a:xfrm>
        </p:spPr>
        <p:txBody>
          <a:bodyPr>
            <a:normAutofit/>
          </a:bodyPr>
          <a:lstStyle/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Búsqueda de la calidad a través de la compra basada en valor.</a:t>
            </a:r>
          </a:p>
          <a:p>
            <a:pPr marL="457200" lvl="1" indent="0" algn="just">
              <a:buNone/>
            </a:pPr>
            <a:endParaRPr lang="es-ES" sz="1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2000" dirty="0">
                <a:effectLst/>
                <a:latin typeface="+mn-lt"/>
                <a:ea typeface="Calibri" panose="020F0502020204030204" pitchFamily="34" charset="0"/>
              </a:rPr>
              <a:t>El principio de la atención médica basada en el valor es brindar atención de </a:t>
            </a:r>
            <a:r>
              <a:rPr lang="es-ES" sz="2000" b="1" dirty="0">
                <a:effectLst/>
                <a:latin typeface="+mn-lt"/>
                <a:ea typeface="Calibri" panose="020F0502020204030204" pitchFamily="34" charset="0"/>
              </a:rPr>
              <a:t>alta calidad centrada en el paciente</a:t>
            </a:r>
            <a:r>
              <a:rPr lang="es-ES" sz="2000" dirty="0">
                <a:effectLst/>
                <a:latin typeface="+mn-lt"/>
                <a:ea typeface="Calibri" panose="020F0502020204030204" pitchFamily="34" charset="0"/>
              </a:rPr>
              <a:t>, mejorando la salud y minimizando los costes. </a:t>
            </a:r>
            <a:endParaRPr lang="es-ES" sz="2000" dirty="0">
              <a:latin typeface="+mn-lt"/>
            </a:endParaRPr>
          </a:p>
          <a:p>
            <a:pPr marL="457200" lvl="1" indent="0" algn="just">
              <a:buNone/>
            </a:pPr>
            <a:r>
              <a:rPr lang="es-ES" sz="2000" dirty="0">
                <a:effectLst/>
                <a:latin typeface="+mn-lt"/>
                <a:ea typeface="Calibri" panose="020F0502020204030204" pitchFamily="34" charset="0"/>
              </a:rPr>
              <a:t>Basándonos en estos principios, se debería incluir en la compra de tecnologías criterios similares a los contemplados en la atención medica basada en valor.</a:t>
            </a:r>
          </a:p>
          <a:p>
            <a:pPr marL="457200" lvl="1" indent="0" algn="just">
              <a:buNone/>
            </a:pPr>
            <a:endParaRPr lang="es-ES" sz="2000" dirty="0">
              <a:latin typeface="+mn-lt"/>
              <a:ea typeface="Calibri" panose="020F0502020204030204" pitchFamily="34" charset="0"/>
            </a:endParaRPr>
          </a:p>
          <a:p>
            <a:pPr marL="457200" lvl="1" indent="0" algn="just">
              <a:buNone/>
            </a:pPr>
            <a:r>
              <a:rPr lang="es-ES" sz="2000" b="1" dirty="0">
                <a:effectLst/>
                <a:latin typeface="+mn-lt"/>
                <a:ea typeface="Calibri" panose="020F0502020204030204" pitchFamily="34" charset="0"/>
              </a:rPr>
              <a:t>Cinco conceptos</a:t>
            </a:r>
            <a:endParaRPr lang="es-ES" sz="2000" b="1" dirty="0">
              <a:latin typeface="+mn-lt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E49FC6F-01B7-B6C4-A681-B911D5A80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41" y="3055792"/>
            <a:ext cx="3690787" cy="353031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1534A26-C73C-4339-A4DE-E07CA106A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338" y="750462"/>
            <a:ext cx="1362277" cy="8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8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CD5AD630-BBDE-0A16-50F6-1FE4F7FDA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04" y="1195186"/>
            <a:ext cx="11640833" cy="5390924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r>
              <a:rPr lang="es-ES" b="1" dirty="0">
                <a:latin typeface="Calibri" panose="020F0502020204030204" pitchFamily="34" charset="0"/>
                <a:cs typeface="Times New Roman" panose="02020603050405020304" pitchFamily="18" charset="0"/>
              </a:rPr>
              <a:t>Cinco conceptos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E49FC6F-01B7-B6C4-A681-B911D5A80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22" y="1729840"/>
            <a:ext cx="5565914" cy="532391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A8C92CE-1178-0CE3-CDEB-453617582DF1}"/>
              </a:ext>
            </a:extLst>
          </p:cNvPr>
          <p:cNvSpPr txBox="1"/>
          <p:nvPr/>
        </p:nvSpPr>
        <p:spPr>
          <a:xfrm>
            <a:off x="6727402" y="1968740"/>
            <a:ext cx="47423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producto adquirido proporciona una mejora sobre el tratamiento </a:t>
            </a:r>
            <a:r>
              <a:rPr lang="es-ES" sz="1600" dirty="0">
                <a:latin typeface="Times New Roman" panose="02020603050405020304" pitchFamily="18" charset="0"/>
                <a:cs typeface="Arial" panose="020B0604020202020204" pitchFamily="34" charset="0"/>
              </a:rPr>
              <a:t>estándar (</a:t>
            </a:r>
            <a:r>
              <a:rPr lang="es-ES" sz="1600" b="1" dirty="0">
                <a:latin typeface="Times New Roman" panose="02020603050405020304" pitchFamily="18" charset="0"/>
                <a:cs typeface="Arial" panose="020B0604020202020204" pitchFamily="34" charset="0"/>
              </a:rPr>
              <a:t>Mejores resultados clínicos o seguridad del paciente, por ejemplo menor mortalidad</a:t>
            </a:r>
            <a:r>
              <a:rPr lang="es-ES" sz="1600" dirty="0">
                <a:latin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1600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896684-560A-7572-AC96-95A9CA0941DA}"/>
              </a:ext>
            </a:extLst>
          </p:cNvPr>
          <p:cNvSpPr txBox="1"/>
          <p:nvPr/>
        </p:nvSpPr>
        <p:spPr>
          <a:xfrm>
            <a:off x="8393863" y="3314580"/>
            <a:ext cx="30758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producto adquirido proporciona una mejor Experiencia del Paciente</a:t>
            </a:r>
            <a:r>
              <a:rPr lang="es-E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por ejemplo mejora en su calidad de vida</a:t>
            </a: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0647D8-8D71-D41D-D37A-33DEF4EF4BB6}"/>
              </a:ext>
            </a:extLst>
          </p:cNvPr>
          <p:cNvSpPr txBox="1"/>
          <p:nvPr/>
        </p:nvSpPr>
        <p:spPr>
          <a:xfrm>
            <a:off x="7771011" y="5494563"/>
            <a:ext cx="36987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producto adquirido optimiza los recursos hospitalarios, </a:t>
            </a:r>
            <a:r>
              <a:rPr lang="es-E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por ejemplo reduce la estancia hospitalaria</a:t>
            </a: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D81C66-1314-2FE6-AAF2-9AEE89CF6F34}"/>
              </a:ext>
            </a:extLst>
          </p:cNvPr>
          <p:cNvSpPr txBox="1"/>
          <p:nvPr/>
        </p:nvSpPr>
        <p:spPr>
          <a:xfrm>
            <a:off x="286846" y="3314580"/>
            <a:ext cx="30758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 empresa comercializadora del producto adquirido </a:t>
            </a:r>
            <a:r>
              <a:rPr lang="es-E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colabora en facilitar </a:t>
            </a:r>
            <a:r>
              <a:rPr lang="es-ES" sz="16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acceso a innovación, por ejemplo co</a:t>
            </a:r>
            <a:r>
              <a:rPr lang="es-E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 acuerdos de riesgo compartido</a:t>
            </a: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88FA96B-D27E-425F-3779-1A8092E222E4}"/>
              </a:ext>
            </a:extLst>
          </p:cNvPr>
          <p:cNvSpPr txBox="1"/>
          <p:nvPr/>
        </p:nvSpPr>
        <p:spPr>
          <a:xfrm>
            <a:off x="393412" y="5382216"/>
            <a:ext cx="3479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s-E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producto adquirido proporciona por ejemplo </a:t>
            </a:r>
            <a:r>
              <a:rPr lang="es-E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mejoras en el flujo del paciente o manejo de su enfermedad.</a:t>
            </a:r>
            <a:endParaRPr lang="en-US" sz="16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3021E91-DABD-45D1-991F-9F5FD8D0E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829" y="772072"/>
            <a:ext cx="1649866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80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9255644-50EA-889B-EAB9-E78068FFF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56" t="39641" b="5478"/>
          <a:stretch/>
        </p:blipFill>
        <p:spPr>
          <a:xfrm>
            <a:off x="169743" y="2260369"/>
            <a:ext cx="7284605" cy="108093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A91342-CE22-B1B5-46DD-2D9441509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438" y="1711313"/>
            <a:ext cx="4509820" cy="914400"/>
          </a:xfrm>
        </p:spPr>
        <p:txBody>
          <a:bodyPr anchor="ctr">
            <a:normAutofit fontScale="90000"/>
          </a:bodyPr>
          <a:lstStyle/>
          <a:p>
            <a:r>
              <a:rPr lang="en-US" sz="2400" b="1" dirty="0" err="1"/>
              <a:t>Ejemplo</a:t>
            </a:r>
            <a:r>
              <a:rPr lang="en-US" sz="2400" b="1" dirty="0"/>
              <a:t>: </a:t>
            </a:r>
            <a:r>
              <a:rPr lang="en-US" sz="2400" b="1" dirty="0" err="1"/>
              <a:t>Demostrar</a:t>
            </a:r>
            <a:r>
              <a:rPr lang="en-US" sz="2400" b="1" dirty="0"/>
              <a:t> </a:t>
            </a:r>
            <a:r>
              <a:rPr lang="en-US" sz="2400" b="1" dirty="0" err="1"/>
              <a:t>efectividad</a:t>
            </a:r>
            <a:r>
              <a:rPr lang="en-US" sz="2400" b="1" dirty="0"/>
              <a:t> </a:t>
            </a:r>
            <a:r>
              <a:rPr lang="en-US" sz="2400" b="1" dirty="0" err="1"/>
              <a:t>clínica</a:t>
            </a:r>
            <a:r>
              <a:rPr lang="en-US" sz="2400" b="1" dirty="0"/>
              <a:t>, </a:t>
            </a:r>
            <a:r>
              <a:rPr lang="en-US" sz="2400" b="1" dirty="0" err="1"/>
              <a:t>Criterios</a:t>
            </a:r>
            <a:r>
              <a:rPr lang="en-US" sz="2400" b="1" dirty="0"/>
              <a:t> de </a:t>
            </a:r>
            <a:r>
              <a:rPr lang="en-US" sz="2400" b="1" dirty="0" err="1"/>
              <a:t>Valoración</a:t>
            </a:r>
            <a:r>
              <a:rPr lang="en-US" sz="2400" b="1" dirty="0"/>
              <a:t> </a:t>
            </a:r>
            <a:r>
              <a:rPr lang="en-US" sz="2400" b="1" dirty="0" err="1"/>
              <a:t>Objetivos</a:t>
            </a:r>
            <a:r>
              <a:rPr lang="en-US" sz="2400" b="1" dirty="0"/>
              <a:t> </a:t>
            </a:r>
            <a:r>
              <a:rPr lang="en-US" sz="2400" b="1" dirty="0" err="1"/>
              <a:t>basados</a:t>
            </a:r>
            <a:r>
              <a:rPr lang="en-US" sz="2400" b="1" dirty="0"/>
              <a:t>  </a:t>
            </a:r>
            <a:r>
              <a:rPr lang="en-US" sz="2400" b="1" dirty="0" err="1"/>
              <a:t>en</a:t>
            </a:r>
            <a:r>
              <a:rPr lang="en-US" sz="2400" b="1" dirty="0"/>
              <a:t> Valor: ICS (Cataluña)</a:t>
            </a:r>
            <a:endParaRPr lang="en-CH" sz="24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A9B5E1-909F-1C85-04E0-FE6F908CF2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67" b="51137"/>
          <a:stretch/>
        </p:blipFill>
        <p:spPr>
          <a:xfrm>
            <a:off x="169743" y="3399602"/>
            <a:ext cx="6793077" cy="19919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3423598-5E53-871F-817F-6E415CF6C2E7}"/>
              </a:ext>
            </a:extLst>
          </p:cNvPr>
          <p:cNvSpPr txBox="1"/>
          <p:nvPr/>
        </p:nvSpPr>
        <p:spPr>
          <a:xfrm>
            <a:off x="-275810" y="1838202"/>
            <a:ext cx="6843090" cy="422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pt-PT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1.2 Grau d’Evidència Científica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: Shape 12">
            <a:extLst>
              <a:ext uri="{FF2B5EF4-FFF2-40B4-BE49-F238E27FC236}">
                <a16:creationId xmlns:a16="http://schemas.microsoft.com/office/drawing/2014/main" id="{4297C040-DCE9-9ABE-7F68-7DF9C2297A59}"/>
              </a:ext>
            </a:extLst>
          </p:cNvPr>
          <p:cNvSpPr/>
          <p:nvPr/>
        </p:nvSpPr>
        <p:spPr>
          <a:xfrm>
            <a:off x="8974479" y="3587985"/>
            <a:ext cx="1201598" cy="1195474"/>
          </a:xfrm>
          <a:custGeom>
            <a:avLst/>
            <a:gdLst>
              <a:gd name="connsiteX0" fmla="*/ 0 w 1234987"/>
              <a:gd name="connsiteY0" fmla="*/ 617494 h 1234987"/>
              <a:gd name="connsiteX1" fmla="*/ 617494 w 1234987"/>
              <a:gd name="connsiteY1" fmla="*/ 0 h 1234987"/>
              <a:gd name="connsiteX2" fmla="*/ 1234988 w 1234987"/>
              <a:gd name="connsiteY2" fmla="*/ 617494 h 1234987"/>
              <a:gd name="connsiteX3" fmla="*/ 617494 w 1234987"/>
              <a:gd name="connsiteY3" fmla="*/ 1234988 h 1234987"/>
              <a:gd name="connsiteX4" fmla="*/ 0 w 1234987"/>
              <a:gd name="connsiteY4" fmla="*/ 617494 h 123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87" h="1234987">
                <a:moveTo>
                  <a:pt x="0" y="617494"/>
                </a:moveTo>
                <a:cubicBezTo>
                  <a:pt x="0" y="276461"/>
                  <a:pt x="276461" y="0"/>
                  <a:pt x="617494" y="0"/>
                </a:cubicBezTo>
                <a:cubicBezTo>
                  <a:pt x="958527" y="0"/>
                  <a:pt x="1234988" y="276461"/>
                  <a:pt x="1234988" y="617494"/>
                </a:cubicBezTo>
                <a:cubicBezTo>
                  <a:pt x="1234988" y="958527"/>
                  <a:pt x="958527" y="1234988"/>
                  <a:pt x="617494" y="1234988"/>
                </a:cubicBezTo>
                <a:cubicBezTo>
                  <a:pt x="276461" y="1234988"/>
                  <a:pt x="0" y="958527"/>
                  <a:pt x="0" y="617494"/>
                </a:cubicBezTo>
                <a:close/>
              </a:path>
            </a:pathLst>
          </a:custGeom>
          <a:solidFill>
            <a:srgbClr val="C8102E">
              <a:hueOff val="0"/>
              <a:satOff val="0"/>
              <a:lumOff val="0"/>
              <a:alphaOff val="0"/>
            </a:srgbClr>
          </a:solidFill>
          <a:ln w="12700" cap="sq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EFECTIVIDAD 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4EAF778-58F6-EB5C-F133-06876BAB45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307"/>
          <a:stretch/>
        </p:blipFill>
        <p:spPr>
          <a:xfrm>
            <a:off x="4957902" y="5259484"/>
            <a:ext cx="6596995" cy="14471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ABEAEE-FD5F-4C55-B3FD-DE45CD484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4293" y="2596176"/>
            <a:ext cx="3454439" cy="67383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A6E8600-61F2-4A38-89CB-58A9ED9F837A}"/>
              </a:ext>
            </a:extLst>
          </p:cNvPr>
          <p:cNvSpPr/>
          <p:nvPr/>
        </p:nvSpPr>
        <p:spPr>
          <a:xfrm>
            <a:off x="9001103" y="4185722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kern="0" dirty="0">
                <a:solidFill>
                  <a:srgbClr val="FFFFFF"/>
                </a:solidFill>
                <a:latin typeface="Arial"/>
              </a:rPr>
              <a:t>CLÍNICA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3F1110-9D39-4F5B-AF6D-66FA71E1D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3942" y="3264393"/>
            <a:ext cx="4188315" cy="32921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72B3ED7-E6A6-4D3E-B804-E0EF4DF017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4209" y="1520787"/>
            <a:ext cx="4608048" cy="228939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FC4EAFC-3A42-4B8F-A8F0-40D80BA4F6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8099" y="414375"/>
            <a:ext cx="1499386" cy="97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57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0515600" cy="4544693"/>
          </a:xfrm>
        </p:spPr>
        <p:txBody>
          <a:bodyPr>
            <a:normAutofit fontScale="92500" lnSpcReduction="10000"/>
          </a:bodyPr>
          <a:lstStyle/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Búsqueda de la calidad a través de las </a:t>
            </a:r>
            <a:r>
              <a:rPr lang="es-ES" b="1" dirty="0">
                <a:solidFill>
                  <a:srgbClr val="0070C0"/>
                </a:solidFill>
              </a:rPr>
              <a:t>condiciones especiales de ejecución</a:t>
            </a:r>
            <a:r>
              <a:rPr lang="es-ES" dirty="0">
                <a:solidFill>
                  <a:srgbClr val="0070C0"/>
                </a:solidFill>
              </a:rPr>
              <a:t>.</a:t>
            </a:r>
          </a:p>
          <a:p>
            <a:pPr marL="457200" lvl="1" indent="0" algn="just">
              <a:buNone/>
            </a:pPr>
            <a:endParaRPr lang="es-ES" sz="1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Los órganos de contratación podrán establecer </a:t>
            </a:r>
            <a:r>
              <a:rPr lang="es-ES" sz="18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condiciones especiales </a:t>
            </a:r>
            <a:r>
              <a:rPr lang="es-ES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en relación con la </a:t>
            </a:r>
            <a:r>
              <a:rPr lang="es-ES" sz="18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ejecución del contrato</a:t>
            </a:r>
            <a:r>
              <a:rPr lang="es-ES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8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siempre que estén vinculadas al objeto del contrato</a:t>
            </a:r>
            <a:r>
              <a:rPr lang="es-ES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457200" lvl="1" indent="0" algn="just">
              <a:buNone/>
            </a:pPr>
            <a:endParaRPr lang="es-ES" sz="1800" b="1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Estas condiciones de ejecución podrán referirse, en especial, a consideraciones 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económicas, relacionadas con la innovación, de tipo medioambiental o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tipo social.</a:t>
            </a:r>
          </a:p>
          <a:p>
            <a:pPr marL="457200" lvl="1" indent="0" algn="just">
              <a:buNone/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s-E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</a:t>
            </a:r>
            <a:r>
              <a:rPr lang="es-E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consideraciones de tipo social</a:t>
            </a:r>
            <a:r>
              <a:rPr lang="es-E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relativas al empleo, podrán introducirse, entre otras, con alguna de las siguientes </a:t>
            </a:r>
            <a:r>
              <a:rPr lang="es-E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finalidades</a:t>
            </a:r>
            <a:r>
              <a:rPr lang="es-E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… ; </a:t>
            </a:r>
            <a:r>
              <a:rPr lang="es-E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contratar un número de personas con discapacidad superior al que exige la legislación nacional</a:t>
            </a:r>
            <a:r>
              <a:rPr lang="es-E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s-E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promover el empleo de personas con especiales dificultades de inserción en el mercado laboral</a:t>
            </a:r>
            <a:r>
              <a:rPr lang="es-E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 particular de las personas con discapacidad o en situación o riesgo de exclusión social a través de Empresas de Inserción; </a:t>
            </a:r>
            <a:r>
              <a:rPr lang="es-E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eliminar las desigualdades entre el hombre y la mujer en dicho mercado, favoreciendo la aplicación de medidas que fomenten la igualdad entre mujeres y hombres en el trabajo; favorecer la mayor participación de la mujer en el mercado laboral y la conciliación del trabajo y la vida familiar</a:t>
            </a:r>
            <a:r>
              <a:rPr lang="es-E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… </a:t>
            </a:r>
          </a:p>
          <a:p>
            <a:pPr marL="457200" lvl="1" indent="0" algn="just">
              <a:buNone/>
            </a:pPr>
            <a:endParaRPr lang="es-E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 algn="ctr">
              <a:buNone/>
            </a:pPr>
            <a:r>
              <a:rPr lang="es-ES" sz="1800" dirty="0">
                <a:solidFill>
                  <a:schemeClr val="tx1"/>
                </a:solidFill>
              </a:rPr>
              <a:t>Artículo 202 de Ley de Contratos del Sector Público.</a:t>
            </a:r>
            <a:endParaRPr lang="es-ES" sz="18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4B2AAA-9619-4BFE-96D9-770FCF7AE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2287" y="684217"/>
            <a:ext cx="1541510" cy="100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61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0515600" cy="446341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1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Admisión condiciones especiales de ejecución de tipo social: la vinculación con el objeto del contrato se define en términos distintos a los exigidos para los criterios de adjudicación.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Resolución 69/2021 TACRC relativa a un criterio de valoración consistente en presentar un porcentaje de trabajadores con discapacidad superior al 2% si la empresa excede de 50 trabajadores.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Resolución 489/2019 TACRC. </a:t>
            </a:r>
            <a:r>
              <a:rPr lang="es-E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ondición especial de ejecución por la que el adjudicatario, en caso de nuevas         contrataciones, contratará a personas con especiales dificultades para acceder al mercado de trabajo.</a:t>
            </a:r>
          </a:p>
          <a:p>
            <a:pPr marL="67818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Así hemos de precisar y reiterar que el requisito relativo a la vinculación al objeto del contrato lo cumple la condición especial establecida. </a:t>
            </a:r>
            <a:r>
              <a:rPr lang="es-ES" sz="16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debe confundirse esa vinculación con la referida al mismo requisito respecto de los criterios de adjudicación.</a:t>
            </a:r>
            <a:r>
              <a:rPr lang="es-E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éstos el requisito ha de referirse al objeto del contrato, pero también ha de medir o valorar el rendimiento del aspecto a valorar en la oferta respecto de la prestación objeto del contrato de forma que contribuya a mejorar la satisfacción de las necesidades del órgano de contratación</a:t>
            </a:r>
            <a:r>
              <a:rPr lang="es-E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18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en el caso de las condiciones especiales de ejecución la vinculación al objeto del contrato se cumple por el hecho de que la condición se efectúe durante el cumplimiento y en la ejecución de la prestación contratada, …</a:t>
            </a: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09E8E3-3282-48CA-BB0D-0CACCBB6B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349" y="673662"/>
            <a:ext cx="1557676" cy="101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8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0747072" cy="4842593"/>
          </a:xfrm>
        </p:spPr>
        <p:txBody>
          <a:bodyPr>
            <a:normAutofit lnSpcReduction="10000"/>
          </a:bodyPr>
          <a:lstStyle/>
          <a:p>
            <a:pPr lvl="1" algn="just">
              <a:buFont typeface="Wingdings" panose="05000000000000000000" pitchFamily="2" charset="2"/>
              <a:buChar char="q"/>
            </a:pPr>
            <a:r>
              <a:rPr lang="es-ES" sz="2600" dirty="0">
                <a:solidFill>
                  <a:srgbClr val="0070C0"/>
                </a:solidFill>
              </a:rPr>
              <a:t> Búsqueda de la calidad a través del sistema retributivo.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contratos, cuando su naturaleza y objeto lo permitan, podrán incluir </a:t>
            </a:r>
            <a:r>
              <a:rPr lang="es-ES" sz="16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cláusulas de variación de precios en función del cumplimiento o incumplimiento de determinados objetivos de plazos o de rendimiento</a:t>
            </a:r>
            <a:r>
              <a:rPr lang="es-E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debiendo establecerse con precisión los supuestos en que se producirán estas variaciones y las reglas para su determinación, de manera que el precio sea determinable en todo caso. </a:t>
            </a:r>
          </a:p>
          <a:p>
            <a:pPr marL="457200" lvl="1" indent="0" algn="just">
              <a:buNone/>
            </a:pPr>
            <a:endParaRPr lang="es-E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 algn="just">
              <a:buNone/>
            </a:pPr>
            <a:r>
              <a:rPr lang="es-ES" sz="1700" dirty="0">
                <a:solidFill>
                  <a:schemeClr val="tx1"/>
                </a:solidFill>
              </a:rPr>
              <a:t>Artículo 102 de la Ley de Contratos del Sector Público.</a:t>
            </a:r>
          </a:p>
          <a:p>
            <a:pPr marL="914400" lvl="2" indent="0" algn="just">
              <a:buNone/>
            </a:pPr>
            <a:endParaRPr lang="es-ES" sz="1700" i="1" kern="100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 algn="just">
              <a:buNone/>
            </a:pPr>
            <a:r>
              <a:rPr lang="es-ES" sz="1800" b="1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Ejemplos</a:t>
            </a:r>
            <a:r>
              <a:rPr lang="es-ES" sz="1800" i="1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: estancia media en el hospital; reingresos no programados; etc.</a:t>
            </a:r>
          </a:p>
          <a:p>
            <a:pPr marL="914400" lvl="2" indent="0" algn="just">
              <a:buNone/>
            </a:pPr>
            <a:endParaRPr lang="es-ES" sz="1800" i="1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9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Acuerdos de riesgo compartido en el ámbito sanitario.</a:t>
            </a: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9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Pago por resultado obtenido (pago por determinación realizada en el ámbito de los análisis clínicos). </a:t>
            </a:r>
          </a:p>
          <a:p>
            <a:pPr marL="67818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700" dirty="0">
                <a:solidFill>
                  <a:schemeClr val="tx1"/>
                </a:solidFill>
              </a:rPr>
              <a:t>Resolución 55/2014 de 27 de mayo del Órgano Administrativo de Recursos Contractuales del País Vasco (OARC), confirmada por la Sentencia 1617/2015 del Tribunal Superior de Justicia del País Vasco.</a:t>
            </a: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F70DD1-2F61-018F-F974-A6B0A01A7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655" y="1309316"/>
            <a:ext cx="1821158" cy="12118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7969D6F-22DE-4A41-A3B0-B02036067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585" y="662463"/>
            <a:ext cx="1621070" cy="10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96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455BE-1508-42FB-1CF6-ADCFFC3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F157E2-4C0F-B4FC-EE84-967DEAE2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6"/>
            <a:ext cx="10515600" cy="4664625"/>
          </a:xfrm>
        </p:spPr>
        <p:txBody>
          <a:bodyPr>
            <a:normAutofit/>
          </a:bodyPr>
          <a:lstStyle/>
          <a:p>
            <a:pPr lvl="1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70C0"/>
                </a:solidFill>
              </a:rPr>
              <a:t> Búsqueda de la calidad a través del control de la ejecución del contrato.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es-ES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r>
              <a:rPr lang="es-ES" sz="2200" dirty="0">
                <a:solidFill>
                  <a:srgbClr val="0070C0"/>
                </a:solidFill>
              </a:rPr>
              <a:t>El responsable de contrato.</a:t>
            </a:r>
          </a:p>
          <a:p>
            <a:pPr marL="457200" lvl="1" indent="0" algn="just">
              <a:buNone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independencia de la unidad encargada del seguimiento y ejecución ordinaria del contrato que figure en los pliegos, </a:t>
            </a:r>
            <a:r>
              <a:rPr lang="es-ES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órganos de contratación deberán designar un responsable del contrato al que corresponderá supervisar su ejecución y adoptar las decisiones y dictar las instrucciones necesarias con el fin de asegurar la correcta realización de la prestación pactada</a:t>
            </a:r>
            <a:r>
              <a:rPr lang="es-E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dentro del ámbito de facultades que aquellos le atribuyan. El responsable del contrato podrá ser una persona física o jurídica, vinculada a la entidad contratante o ajena a él.</a:t>
            </a:r>
          </a:p>
          <a:p>
            <a:pPr marL="914400" lvl="2" indent="0" algn="just">
              <a:buNone/>
            </a:pPr>
            <a:r>
              <a:rPr lang="es-ES" sz="1800" dirty="0">
                <a:solidFill>
                  <a:schemeClr val="tx1"/>
                </a:solidFill>
              </a:rPr>
              <a:t>Artículo 62 de la Ley de Contratos del Sector Público.</a:t>
            </a:r>
          </a:p>
          <a:p>
            <a:pPr marL="914400" lvl="2" indent="0" algn="just">
              <a:buNone/>
            </a:pPr>
            <a:endParaRPr lang="es-ES" sz="1800" dirty="0">
              <a:solidFill>
                <a:schemeClr val="tx1"/>
              </a:solidFill>
            </a:endParaRPr>
          </a:p>
          <a:p>
            <a:pPr marL="457200" lvl="1" indent="0" algn="just">
              <a:buNone/>
            </a:pPr>
            <a:r>
              <a:rPr lang="es-ES" sz="2200" dirty="0">
                <a:solidFill>
                  <a:srgbClr val="0070C0"/>
                </a:solidFill>
              </a:rPr>
              <a:t>→ Penalidades y resolución del contrato.</a:t>
            </a:r>
          </a:p>
          <a:p>
            <a:pPr marL="457200" lvl="1" indent="0" algn="just">
              <a:buNone/>
            </a:pPr>
            <a:endParaRPr lang="es-ES" sz="2200" dirty="0">
              <a:solidFill>
                <a:srgbClr val="0070C0"/>
              </a:solidFill>
            </a:endParaRPr>
          </a:p>
          <a:p>
            <a:pPr marL="457200" lvl="1" indent="0" algn="just">
              <a:buNone/>
            </a:pP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896" y="5573574"/>
            <a:ext cx="2895600" cy="5810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948B47-7122-44C6-98A3-3F7671BA9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326" y="703782"/>
            <a:ext cx="1511544" cy="98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28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09D21C-9845-DE0B-DFD9-1153D930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B3F5EC-85EA-F0B7-1D2E-375E39185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DCC63A-D9E4-2CC8-DEB7-ABD121E3B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317" y="3629969"/>
            <a:ext cx="2900363" cy="290036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B70A387-BFE7-DD2E-240D-1CFE68423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520" y="2011680"/>
            <a:ext cx="2512497" cy="163735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A5BA992-4714-8897-9D3D-61FC27844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134" y="1857283"/>
            <a:ext cx="2689701" cy="179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901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60343B9F804F547BAD5EF51964473CA" ma:contentTypeVersion="17" ma:contentTypeDescription="Crear nuevo documento." ma:contentTypeScope="" ma:versionID="07a0aea79ae7b0edeeae14499f24071e">
  <xsd:schema xmlns:xsd="http://www.w3.org/2001/XMLSchema" xmlns:xs="http://www.w3.org/2001/XMLSchema" xmlns:p="http://schemas.microsoft.com/office/2006/metadata/properties" xmlns:ns2="892d7a50-a4f8-4a6b-980a-6dd38ef4ce6d" xmlns:ns3="187bb5d4-b38e-4a3b-9ae6-14237c7f5a53" targetNamespace="http://schemas.microsoft.com/office/2006/metadata/properties" ma:root="true" ma:fieldsID="4903971d239c9aa5b198d7e7d3fcb668" ns2:_="" ns3:_="">
    <xsd:import namespace="892d7a50-a4f8-4a6b-980a-6dd38ef4ce6d"/>
    <xsd:import namespace="187bb5d4-b38e-4a3b-9ae6-14237c7f5a5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tama_x00f1_o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2d7a50-a4f8-4a6b-980a-6dd38ef4ce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9d280f5-85fe-48f2-9940-9ab80ddafbf4}" ma:internalName="TaxCatchAll" ma:showField="CatchAllData" ma:web="892d7a50-a4f8-4a6b-980a-6dd38ef4ce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bb5d4-b38e-4a3b-9ae6-14237c7f5a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tama_x00f1_o" ma:index="13" nillable="true" ma:displayName="tamaño" ma:internalName="tama_x00f1_o">
      <xsd:simpleType>
        <xsd:restriction base="dms:Text">
          <xsd:maxLength value="255"/>
        </xsd:restriction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n" ma:readOnly="false" ma:fieldId="{5cf76f15-5ced-4ddc-b409-7134ff3c332f}" ma:taxonomyMulti="true" ma:sspId="3aa147bb-3f8f-4fd8-8cd3-fd727ffeda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ma_x00f1_o xmlns="187bb5d4-b38e-4a3b-9ae6-14237c7f5a53" xsi:nil="true"/>
    <TaxCatchAll xmlns="892d7a50-a4f8-4a6b-980a-6dd38ef4ce6d" xsi:nil="true"/>
    <lcf76f155ced4ddcb4097134ff3c332f xmlns="187bb5d4-b38e-4a3b-9ae6-14237c7f5a5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0E6B03-611D-4CB1-82B4-299D894691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2d7a50-a4f8-4a6b-980a-6dd38ef4ce6d"/>
    <ds:schemaRef ds:uri="187bb5d4-b38e-4a3b-9ae6-14237c7f5a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83CAFD-7E32-44F9-9DC8-90F161315E8F}">
  <ds:schemaRefs>
    <ds:schemaRef ds:uri="http://schemas.microsoft.com/office/2006/metadata/properties"/>
    <ds:schemaRef ds:uri="187bb5d4-b38e-4a3b-9ae6-14237c7f5a5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892d7a50-a4f8-4a6b-980a-6dd38ef4ce6d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8229A36-C018-4590-8316-74D91729A0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2421</Words>
  <Application>Microsoft Office PowerPoint</Application>
  <PresentationFormat>Panorámica</PresentationFormat>
  <Paragraphs>163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Ejemplo: Demostrar efectividad clínica, Criterios de Valoración Objetivos basados  en Valor: ICS (Cataluña)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xavi@kolour.es</dc:creator>
  <cp:lastModifiedBy>jose antonio ruiz sainz-aja</cp:lastModifiedBy>
  <cp:revision>157</cp:revision>
  <cp:lastPrinted>2023-03-06T13:40:01Z</cp:lastPrinted>
  <dcterms:created xsi:type="dcterms:W3CDTF">2022-05-09T16:53:07Z</dcterms:created>
  <dcterms:modified xsi:type="dcterms:W3CDTF">2023-03-08T11:41:51Z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0x010100860343B9F804F547BAD5EF51964473CA</vt:lpwstr>
  </property>
  <property fmtid="{D5CDD505-2E9C-101B-9397-08002B2CF9AE}" pid="3" name="MediaServiceImageTags">
    <vt:lpwstr/>
  </property>
</Properties>
</file>